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96" r:id="rId3"/>
    <p:sldId id="298" r:id="rId4"/>
    <p:sldId id="299" r:id="rId5"/>
    <p:sldId id="300" r:id="rId6"/>
    <p:sldId id="301" r:id="rId7"/>
    <p:sldId id="302" r:id="rId8"/>
    <p:sldId id="303" r:id="rId9"/>
    <p:sldId id="30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000" autoAdjust="0"/>
    <p:restoredTop sz="94660"/>
  </p:normalViewPr>
  <p:slideViewPr>
    <p:cSldViewPr snapToGrid="0">
      <p:cViewPr varScale="1">
        <p:scale>
          <a:sx n="56" d="100"/>
          <a:sy n="56" d="100"/>
        </p:scale>
        <p:origin x="1296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-92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361C02-2BE7-4529-9BDD-A920E66FDE3E}" type="datetimeFigureOut">
              <a:rPr lang="en-GB" smtClean="0"/>
              <a:t>03/07/2025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CB537C-2BF5-421C-AF0A-B0CFC67744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64101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CB537C-2BF5-421C-AF0A-B0CFC6774423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64866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2F42BC-356B-99BF-B463-2DAE5978DF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54D41CD-75BE-7F27-7EA0-1FAA90AE8D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FEBC36-B20F-61F9-04A4-996C2788C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87E6-A8C0-45DE-A982-052676DDDCA7}" type="datetimeFigureOut">
              <a:rPr lang="en-GB" smtClean="0"/>
              <a:t>03/07/2025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FA73A3-213E-46C6-8ED5-6D1E7FA14C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9845A5-5FF3-3560-5748-970C7E934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BBCFE-0BC8-46F0-97C9-BCEAB0D084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92733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CB19F6-BDDA-B2C5-D8B7-DE684E2731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0550234-0072-CB0C-A297-3AADB41B96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5291C0-3681-F427-AA2D-779C264A9C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87E6-A8C0-45DE-A982-052676DDDCA7}" type="datetimeFigureOut">
              <a:rPr lang="en-GB" smtClean="0"/>
              <a:t>03/07/2025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46C121-8FCE-E383-0063-ECE033EA0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338E0B-DEC8-B20D-3C73-380943EA4D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BBCFE-0BC8-46F0-97C9-BCEAB0D084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74320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65583A0-3911-EBD2-685F-F22D60E04C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8255EB1-E33D-3502-6EF9-56AF5690F5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6B8BBD-B93D-3FFC-8F73-832785B7DB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87E6-A8C0-45DE-A982-052676DDDCA7}" type="datetimeFigureOut">
              <a:rPr lang="en-GB" smtClean="0"/>
              <a:t>03/07/2025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0304C8-7C4C-9AE4-AE30-C48EEEA08F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EA04F2-44CF-EDCE-92EC-CC5FF182C7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BBCFE-0BC8-46F0-97C9-BCEAB0D084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68677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E50A2D-888A-CFA8-97B1-6FE33D7120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455" y="365126"/>
            <a:ext cx="11097490" cy="867930"/>
          </a:xfrm>
        </p:spPr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8491F9-C7FD-D5E5-9D4A-BF36D95457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455" y="1399310"/>
            <a:ext cx="11097490" cy="5264726"/>
          </a:xfrm>
        </p:spPr>
        <p:txBody>
          <a:bodyPr/>
          <a:lstStyle>
            <a:lvl2pPr>
              <a:defRPr sz="2600"/>
            </a:lvl2pPr>
            <a:lvl5pPr>
              <a:defRPr sz="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9823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A7E2B3-61BA-4753-205F-331F855878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A2A933-C430-9230-492E-37BF87AC1A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41C81C-4186-7011-7BCA-7CF3DA46A4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87E6-A8C0-45DE-A982-052676DDDCA7}" type="datetimeFigureOut">
              <a:rPr lang="en-GB" smtClean="0"/>
              <a:t>03/07/2025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EE51DF-CEF0-23B7-FB39-5DDA70564F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EA01AB-8128-1951-7D9F-00EADA5A7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BBCFE-0BC8-46F0-97C9-BCEAB0D084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58268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F385DD-9E44-B923-6C21-F912B0CC33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B39660-EFA7-01DD-3F07-B1BD5C1442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567A5C-6B7A-BD6E-D7DE-A1A5BECA99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1084E7-5A3C-D7F3-2FB3-E57DC6B998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87E6-A8C0-45DE-A982-052676DDDCA7}" type="datetimeFigureOut">
              <a:rPr lang="en-GB" smtClean="0"/>
              <a:t>03/07/2025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082722-CF5B-8762-A741-DD78F2C464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93C1B9-AA57-60CD-FAB7-2BA8CECE32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BBCFE-0BC8-46F0-97C9-BCEAB0D084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3517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48B397-0B55-7713-91F7-1BD8D2FFFA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355E39-3A4A-11F1-582E-B9E1BE2E91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A9FAC5-623F-64A1-49B5-59DB3D144B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6B13E16-BFD2-D6E8-A714-228514A1E6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D2564CA-0017-13A4-E5A9-E8BC18ED2F8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1BCB0D9-2BEA-232D-261D-56EA421C4B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87E6-A8C0-45DE-A982-052676DDDCA7}" type="datetimeFigureOut">
              <a:rPr lang="en-GB" smtClean="0"/>
              <a:t>03/07/2025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9736B47-FA11-993E-2B21-C7C1155C2B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D721E8A-9C0C-A268-132D-3FA500F53D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BBCFE-0BC8-46F0-97C9-BCEAB0D084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63619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A7CD94-1667-A004-E4F4-F70687075D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B3813EB-DE6B-E2A5-0325-9763DEEC56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87E6-A8C0-45DE-A982-052676DDDCA7}" type="datetimeFigureOut">
              <a:rPr lang="en-GB" smtClean="0"/>
              <a:t>03/07/2025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0DED61-3B18-A47F-41C5-B91FEA379A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136701-829A-1D5E-4FB0-69EE8E70E4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BBCFE-0BC8-46F0-97C9-BCEAB0D084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18664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645A5A1-3992-BD79-5438-2AB65415E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87E6-A8C0-45DE-A982-052676DDDCA7}" type="datetimeFigureOut">
              <a:rPr lang="en-GB" smtClean="0"/>
              <a:t>03/07/2025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D41FC62-38BC-FEBF-26BC-BB6606CDF0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280238-4EB0-F867-0513-BD8B70CE92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BBCFE-0BC8-46F0-97C9-BCEAB0D084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15437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90BDFF-C977-5FE0-6017-6BC9260A7E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DE5C01-5B4E-7AD9-FC0A-5AABE0EE2B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3820B4-CE16-A38E-32A7-A893C58002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0D0673-56B8-2C80-81B7-E443CB7CCC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87E6-A8C0-45DE-A982-052676DDDCA7}" type="datetimeFigureOut">
              <a:rPr lang="en-GB" smtClean="0"/>
              <a:t>03/07/2025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A182FF-273F-36D6-FCB8-DF86683E18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9B8D7E-C449-0100-FE86-FC010B62CA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BBCFE-0BC8-46F0-97C9-BCEAB0D084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92460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D9D287-9D64-4421-FA4F-75A2EC983E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6272781-EF12-6F4F-AD66-C9A20C0455E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955C15-3E83-D979-205B-C0FA1212DD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3F6C34-4E52-C390-9AFA-A737ABDF01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87E6-A8C0-45DE-A982-052676DDDCA7}" type="datetimeFigureOut">
              <a:rPr lang="en-GB" smtClean="0"/>
              <a:t>03/07/2025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E90AC5-F630-9CEA-8A98-5D678E8624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6A03DE-D65E-A461-6262-FA3249D831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BBCFE-0BC8-46F0-97C9-BCEAB0D084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51229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EF5C54D-D003-0D78-4851-8F6F3C7813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857423-45BD-B64F-AF1C-7920EC9557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174E50-658F-C6EA-A779-B3174EAA82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6F187E6-A8C0-45DE-A982-052676DDDCA7}" type="datetimeFigureOut">
              <a:rPr lang="en-GB" smtClean="0"/>
              <a:t>03/07/2025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98BEA7-D49C-6852-7BC7-E308564C5E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1246CC-B34B-7DC5-325E-1DCEC66D9D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D1BBCFE-0BC8-46F0-97C9-BCEAB0D084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2053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4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yellow and orange sky&#10;&#10;AI-generated content may be incorrect.">
            <a:extLst>
              <a:ext uri="{FF2B5EF4-FFF2-40B4-BE49-F238E27FC236}">
                <a16:creationId xmlns:a16="http://schemas.microsoft.com/office/drawing/2014/main" id="{C0125253-BFB4-DB3F-252F-4E8DE0447F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518" b="1"/>
          <a:stretch>
            <a:fillRect/>
          </a:stretch>
        </p:blipFill>
        <p:spPr>
          <a:xfrm>
            <a:off x="0" y="-44005"/>
            <a:ext cx="12192000" cy="690200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1B3B05C-24A1-DBF4-15D9-0EA9823F5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7048" y="2140650"/>
            <a:ext cx="11177903" cy="2532696"/>
          </a:xfrm>
        </p:spPr>
        <p:txBody>
          <a:bodyPr>
            <a:noAutofit/>
          </a:bodyPr>
          <a:lstStyle/>
          <a:p>
            <a:pPr algn="l"/>
            <a:r>
              <a:rPr lang="en-GB" sz="6600" b="1">
                <a:solidFill>
                  <a:schemeClr val="bg1"/>
                </a:solidFill>
              </a:rPr>
              <a:t>VERVE - a proposal for an ESA mini-Fast mission to Venus</a:t>
            </a:r>
            <a:br>
              <a:rPr lang="en-GB" sz="6600" b="1">
                <a:solidFill>
                  <a:schemeClr val="bg1"/>
                </a:solidFill>
              </a:rPr>
            </a:br>
            <a:endParaRPr lang="en-GB" sz="5400" b="1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5F54287-2535-951C-DEB4-2C7CEA9F49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8999" y="5179885"/>
            <a:ext cx="11014000" cy="1846962"/>
          </a:xfrm>
        </p:spPr>
        <p:txBody>
          <a:bodyPr>
            <a:noAutofit/>
          </a:bodyPr>
          <a:lstStyle/>
          <a:p>
            <a:pPr algn="r"/>
            <a:r>
              <a:rPr lang="en-GB" sz="4000" b="1" i="0">
                <a:solidFill>
                  <a:schemeClr val="bg1"/>
                </a:solidFill>
                <a:effectLst/>
              </a:rPr>
              <a:t>Jane Greaves </a:t>
            </a:r>
            <a:r>
              <a:rPr lang="en-GB" sz="4000" b="0" i="0">
                <a:solidFill>
                  <a:schemeClr val="bg1"/>
                </a:solidFill>
                <a:effectLst/>
              </a:rPr>
              <a:t>(Cardiff University)</a:t>
            </a:r>
          </a:p>
          <a:p>
            <a:pPr algn="r"/>
            <a:r>
              <a:rPr lang="en-GB" sz="4000">
                <a:solidFill>
                  <a:schemeClr val="bg1"/>
                </a:solidFill>
              </a:rPr>
              <a:t>for the VERVE team</a:t>
            </a:r>
          </a:p>
        </p:txBody>
      </p:sp>
    </p:spTree>
    <p:extLst>
      <p:ext uri="{BB962C8B-B14F-4D97-AF65-F5344CB8AC3E}">
        <p14:creationId xmlns:p14="http://schemas.microsoft.com/office/powerpoint/2010/main" val="36787441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F3A141EC-1038-0AC9-8554-EB5C7E43E5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349" y="343396"/>
            <a:ext cx="4610743" cy="417253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2FEB396-75C5-8EC7-3DF0-AA3706A216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7837" y="2860983"/>
            <a:ext cx="7912719" cy="379860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05E4E5D-365B-6DB1-E5AD-51E55C243B4E}"/>
              </a:ext>
            </a:extLst>
          </p:cNvPr>
          <p:cNvSpPr txBox="1"/>
          <p:nvPr/>
        </p:nvSpPr>
        <p:spPr>
          <a:xfrm>
            <a:off x="6194203" y="376334"/>
            <a:ext cx="5152366" cy="2130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GB" sz="2800" b="1">
                <a:solidFill>
                  <a:srgbClr val="FF0000"/>
                </a:solidFill>
              </a:rPr>
              <a:t>what is it?</a:t>
            </a:r>
            <a:r>
              <a:rPr lang="en-GB" sz="2800">
                <a:solidFill>
                  <a:srgbClr val="FF0000"/>
                </a:solidFill>
              </a:rPr>
              <a:t> – a submillimetre spectrometer scanning Venus for out-of-equilibrium gases – </a:t>
            </a:r>
            <a:r>
              <a:rPr lang="en-GB" sz="2800" i="1">
                <a:solidFill>
                  <a:srgbClr val="FF0000"/>
                </a:solidFill>
              </a:rPr>
              <a:t>one origin of which could be life</a:t>
            </a:r>
          </a:p>
        </p:txBody>
      </p:sp>
    </p:spTree>
    <p:extLst>
      <p:ext uri="{BB962C8B-B14F-4D97-AF65-F5344CB8AC3E}">
        <p14:creationId xmlns:p14="http://schemas.microsoft.com/office/powerpoint/2010/main" val="21961918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2A69ED-A957-6C4C-E243-4928223E8C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ABB9553-2102-3A52-5B72-93EDC5E5C4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4597" y="1339009"/>
            <a:ext cx="10052847" cy="202434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495E651-C23F-0746-3E8A-F755B2BFBA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target gases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1B4BE3C-079B-A092-1DE9-C019A193B4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11079" y="3653289"/>
            <a:ext cx="10193196" cy="305688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88EFA5F-B2AA-F0E5-E7CC-9A341C7C6FA8}"/>
              </a:ext>
            </a:extLst>
          </p:cNvPr>
          <p:cNvSpPr txBox="1"/>
          <p:nvPr/>
        </p:nvSpPr>
        <p:spPr>
          <a:xfrm>
            <a:off x="1436002" y="5749076"/>
            <a:ext cx="22416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>
                <a:solidFill>
                  <a:srgbClr val="FF0000"/>
                </a:solidFill>
              </a:rPr>
              <a:t>phosphine, PH</a:t>
            </a:r>
            <a:r>
              <a:rPr lang="en-GB" sz="2400" baseline="-2500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CB6478F-530D-B546-90A4-07A5FC517DBF}"/>
              </a:ext>
            </a:extLst>
          </p:cNvPr>
          <p:cNvSpPr txBox="1"/>
          <p:nvPr/>
        </p:nvSpPr>
        <p:spPr>
          <a:xfrm>
            <a:off x="8367714" y="5673519"/>
            <a:ext cx="21467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>
                <a:solidFill>
                  <a:srgbClr val="FF0000"/>
                </a:solidFill>
              </a:rPr>
              <a:t>ammonia, NH</a:t>
            </a:r>
            <a:r>
              <a:rPr lang="en-GB" sz="2400" baseline="-2500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11A616C-E511-29C8-F3A2-6BA359841B86}"/>
              </a:ext>
            </a:extLst>
          </p:cNvPr>
          <p:cNvSpPr txBox="1"/>
          <p:nvPr/>
        </p:nvSpPr>
        <p:spPr>
          <a:xfrm>
            <a:off x="5372789" y="2988349"/>
            <a:ext cx="13790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>
                <a:solidFill>
                  <a:srgbClr val="FF0000"/>
                </a:solidFill>
              </a:rPr>
              <a:t>JCMT, ALMA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069D18F-CE6C-01A2-026C-24B080735AF5}"/>
              </a:ext>
            </a:extLst>
          </p:cNvPr>
          <p:cNvSpPr txBox="1"/>
          <p:nvPr/>
        </p:nvSpPr>
        <p:spPr>
          <a:xfrm>
            <a:off x="5631730" y="2653275"/>
            <a:ext cx="137909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>
                <a:solidFill>
                  <a:srgbClr val="FF0000"/>
                </a:solidFill>
              </a:rPr>
              <a:t>GBT, SRT</a:t>
            </a:r>
          </a:p>
        </p:txBody>
      </p:sp>
    </p:spTree>
    <p:extLst>
      <p:ext uri="{BB962C8B-B14F-4D97-AF65-F5344CB8AC3E}">
        <p14:creationId xmlns:p14="http://schemas.microsoft.com/office/powerpoint/2010/main" val="18230327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757A1B-5F27-D4F0-5BDF-E3F630C66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why the submillimetre?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6AE3BEB6-D411-691F-4688-31F8E297B2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456" y="1399310"/>
            <a:ext cx="3586236" cy="5264726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GB"/>
              <a:t>a single band at ~520-640 GHz includes all the species of interest </a:t>
            </a:r>
          </a:p>
          <a:p>
            <a:pPr>
              <a:lnSpc>
                <a:spcPct val="110000"/>
              </a:lnSpc>
            </a:pPr>
            <a:r>
              <a:rPr lang="en-GB"/>
              <a:t>expecting less model-sensitive results than IR</a:t>
            </a:r>
          </a:p>
          <a:p>
            <a:pPr>
              <a:lnSpc>
                <a:spcPct val="110000"/>
              </a:lnSpc>
            </a:pPr>
            <a:r>
              <a:rPr lang="en-GB"/>
              <a:t>builds on legacy of ISO, Herschel for Jupiter, Saturn… 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E7C2DA0-F7AA-0BB5-3D53-757860B19A82}"/>
              </a:ext>
            </a:extLst>
          </p:cNvPr>
          <p:cNvGrpSpPr/>
          <p:nvPr/>
        </p:nvGrpSpPr>
        <p:grpSpPr>
          <a:xfrm>
            <a:off x="4953914" y="1399310"/>
            <a:ext cx="6312183" cy="4926989"/>
            <a:chOff x="0" y="0"/>
            <a:chExt cx="3417428" cy="2501265"/>
          </a:xfrm>
        </p:grpSpPr>
        <p:pic>
          <p:nvPicPr>
            <p:cNvPr id="7" name="Picture 6" descr="A graph of orange lines&#10;&#10;AI-generated content may be incorrect.">
              <a:extLst>
                <a:ext uri="{FF2B5EF4-FFF2-40B4-BE49-F238E27FC236}">
                  <a16:creationId xmlns:a16="http://schemas.microsoft.com/office/drawing/2014/main" id="{F746E09C-E08E-579B-FDE8-463DAD7D274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3417428" cy="2501265"/>
            </a:xfrm>
            <a:prstGeom prst="rect">
              <a:avLst/>
            </a:prstGeom>
            <a:noFill/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195841E-BDE2-2DEC-94FF-A36E1CFBED61}"/>
                </a:ext>
              </a:extLst>
            </p:cNvPr>
            <p:cNvSpPr/>
            <p:nvPr/>
          </p:nvSpPr>
          <p:spPr>
            <a:xfrm>
              <a:off x="2038350" y="1104900"/>
              <a:ext cx="266700" cy="123825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7432917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B639C3-D038-81DC-F28A-D74CA30E55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how to do rapid response science?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EDBBEA-407B-E702-2550-2E2DE5E997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454" y="1399310"/>
            <a:ext cx="11298251" cy="5264726"/>
          </a:xfrm>
        </p:spPr>
        <p:txBody>
          <a:bodyPr/>
          <a:lstStyle/>
          <a:p>
            <a:pPr marL="0" indent="0">
              <a:buNone/>
            </a:pPr>
            <a:r>
              <a:rPr lang="en-GB"/>
              <a:t>instrument: single-band version of SWI on JUICE going to Jupiter system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FA51536-CFB6-BE24-BB6E-5DD82A72A4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2649" y="2261406"/>
            <a:ext cx="10085161" cy="354053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0AC70CE-B828-3E73-703B-2721362F2C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2649" y="5929837"/>
            <a:ext cx="5692438" cy="706039"/>
          </a:xfrm>
          <a:prstGeom prst="rect">
            <a:avLst/>
          </a:prstGeom>
        </p:spPr>
      </p:pic>
      <p:cxnSp>
        <p:nvCxnSpPr>
          <p:cNvPr id="14" name="Connector: Curved 13">
            <a:extLst>
              <a:ext uri="{FF2B5EF4-FFF2-40B4-BE49-F238E27FC236}">
                <a16:creationId xmlns:a16="http://schemas.microsoft.com/office/drawing/2014/main" id="{1F1E8E3F-E9BD-FFE3-7C92-066286EF22F8}"/>
              </a:ext>
            </a:extLst>
          </p:cNvPr>
          <p:cNvCxnSpPr>
            <a:cxnSpLocks/>
          </p:cNvCxnSpPr>
          <p:nvPr/>
        </p:nvCxnSpPr>
        <p:spPr>
          <a:xfrm flipV="1">
            <a:off x="7021902" y="4416725"/>
            <a:ext cx="3416060" cy="1041965"/>
          </a:xfrm>
          <a:prstGeom prst="curvedConnector3">
            <a:avLst>
              <a:gd name="adj1" fmla="val 83333"/>
            </a:avLst>
          </a:prstGeom>
          <a:ln w="57150">
            <a:solidFill>
              <a:schemeClr val="accent5">
                <a:lumMod val="40000"/>
                <a:lumOff val="6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05196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1D14BA-6AC6-4483-A839-06A32882FC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concept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9AA4E0-AD69-B60E-1CEB-76BF06E9CA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454" y="1399310"/>
            <a:ext cx="11229239" cy="202969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GB"/>
              <a:t>feedhorn with ~0.1</a:t>
            </a:r>
            <a:r>
              <a:rPr lang="en-GB" baseline="30000"/>
              <a:t>o</a:t>
            </a:r>
            <a:r>
              <a:rPr lang="en-GB"/>
              <a:t> FOV, scans continuously in nadir direction</a:t>
            </a:r>
          </a:p>
          <a:p>
            <a:pPr>
              <a:lnSpc>
                <a:spcPct val="110000"/>
              </a:lnSpc>
            </a:pPr>
            <a:r>
              <a:rPr lang="en-GB"/>
              <a:t>auto-correlation spectrometer (</a:t>
            </a:r>
            <a:r>
              <a:rPr lang="en-GB">
                <a:sym typeface="Symbol" panose="05050102010706020507" pitchFamily="18" charset="2"/>
              </a:rPr>
              <a:t> </a:t>
            </a:r>
            <a:r>
              <a:rPr lang="en-GB"/>
              <a:t>~10 MHz), single sideband filter</a:t>
            </a:r>
          </a:p>
          <a:p>
            <a:pPr>
              <a:lnSpc>
                <a:spcPct val="110000"/>
              </a:lnSpc>
            </a:pPr>
            <a:r>
              <a:rPr lang="en-GB"/>
              <a:t>uncooled (T</a:t>
            </a:r>
            <a:r>
              <a:rPr lang="en-GB" baseline="-25000"/>
              <a:t>sys</a:t>
            </a:r>
            <a:r>
              <a:rPr lang="en-GB"/>
              <a:t> ~2000 K)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5A07BD6-45D1-E4EA-771A-4C1F59871A3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455" y="3319922"/>
            <a:ext cx="11031816" cy="3132664"/>
          </a:xfrm>
          <a:prstGeom prst="rect">
            <a:avLst/>
          </a:prstGeom>
          <a:noFill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04522E9-0752-5181-0BCA-1FA8EF84BA55}"/>
              </a:ext>
            </a:extLst>
          </p:cNvPr>
          <p:cNvSpPr txBox="1"/>
          <p:nvPr/>
        </p:nvSpPr>
        <p:spPr>
          <a:xfrm>
            <a:off x="1915063" y="5517430"/>
            <a:ext cx="19272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>
                <a:solidFill>
                  <a:schemeClr val="bg1"/>
                </a:solidFill>
              </a:rPr>
              <a:t>image: Teratech</a:t>
            </a:r>
          </a:p>
        </p:txBody>
      </p:sp>
    </p:spTree>
    <p:extLst>
      <p:ext uri="{BB962C8B-B14F-4D97-AF65-F5344CB8AC3E}">
        <p14:creationId xmlns:p14="http://schemas.microsoft.com/office/powerpoint/2010/main" val="37951484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28B084-259A-76C6-B4C3-D56224B05B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challenges?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300C59-3F6B-1C41-2D72-0FC70FDDCF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75750" y="1303898"/>
            <a:ext cx="6268250" cy="545869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GB">
                <a:solidFill>
                  <a:schemeClr val="accent6"/>
                </a:solidFill>
              </a:rPr>
              <a:t>power, comms, pointing: seem fine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GB">
                <a:solidFill>
                  <a:schemeClr val="accent6"/>
                </a:solidFill>
              </a:rPr>
              <a:t>data rate: low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GB">
                <a:solidFill>
                  <a:schemeClr val="accent6"/>
                </a:solidFill>
              </a:rPr>
              <a:t>radiation shielding – likely OK, standard for interplanetary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GB"/>
              <a:t>high temperature insulation system – similar to BepiColumbo? unclear how it scales down to small spacecraft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GB"/>
              <a:t>platform – TBD, depends on total mass – low-end estimate is ~20 kg    (6-8U), similar to Mars Cube One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CBA5CA2E-AE08-2810-828F-02FBF89295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455" y="2584553"/>
            <a:ext cx="2099895" cy="2799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396A8D7-168D-011F-E259-61431172E2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02460" y="4533269"/>
            <a:ext cx="3078549" cy="211351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6C3E190-8AA9-9EC6-92A5-8E03C8E17401}"/>
              </a:ext>
            </a:extLst>
          </p:cNvPr>
          <p:cNvSpPr txBox="1"/>
          <p:nvPr/>
        </p:nvSpPr>
        <p:spPr>
          <a:xfrm>
            <a:off x="10203612" y="4048129"/>
            <a:ext cx="19883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0" i="0">
                <a:solidFill>
                  <a:schemeClr val="bg1">
                    <a:lumMod val="65000"/>
                  </a:schemeClr>
                </a:solidFill>
                <a:effectLst/>
                <a:latin typeface="Metropolis"/>
              </a:rPr>
              <a:t>NASA/JPL-Caltech</a:t>
            </a:r>
            <a:endParaRPr lang="en-GB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57511E6-5F93-9186-AD7B-B5F80BD4BE1A}"/>
              </a:ext>
            </a:extLst>
          </p:cNvPr>
          <p:cNvSpPr txBox="1"/>
          <p:nvPr/>
        </p:nvSpPr>
        <p:spPr>
          <a:xfrm>
            <a:off x="561989" y="5514727"/>
            <a:ext cx="19883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0" i="0">
                <a:solidFill>
                  <a:schemeClr val="bg1">
                    <a:lumMod val="65000"/>
                  </a:schemeClr>
                </a:solidFill>
                <a:effectLst/>
                <a:latin typeface="Metropolis"/>
              </a:rPr>
              <a:t>ESA</a:t>
            </a:r>
            <a:endParaRPr lang="en-GB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52073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A5EAF7-7F7C-07F6-4B8A-431257388D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mission design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855098-8960-E623-9674-CF8F5542BE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455" y="1399310"/>
            <a:ext cx="5052726" cy="5264726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GB"/>
              <a:t>launch with Envision on Ariane 64 in November 2031, arrive mid-2033</a:t>
            </a:r>
          </a:p>
          <a:p>
            <a:pPr>
              <a:lnSpc>
                <a:spcPct val="110000"/>
              </a:lnSpc>
            </a:pPr>
            <a:r>
              <a:rPr lang="en-GB"/>
              <a:t> separate before EnVision aerobraking commences, leaveing VERVE in very elliptical orbit</a:t>
            </a:r>
          </a:p>
          <a:p>
            <a:pPr>
              <a:lnSpc>
                <a:spcPct val="110000"/>
              </a:lnSpc>
            </a:pPr>
            <a:r>
              <a:rPr lang="en-GB"/>
              <a:t>good for scanning range of planet scales (minimum 30 pixels across Venus)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35E4A70-245B-9C47-A1BE-67FBF66522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99" y="692779"/>
            <a:ext cx="5808453" cy="5639275"/>
          </a:xfrm>
          <a:prstGeom prst="rect">
            <a:avLst/>
          </a:prstGeom>
        </p:spPr>
      </p:pic>
      <p:pic>
        <p:nvPicPr>
          <p:cNvPr id="16" name="Picture 15" descr="Cube Satellite Icon: Over 852 Royalty-Free Licensable Stock Illustrations &amp;  Drawings | Shutterstock">
            <a:extLst>
              <a:ext uri="{FF2B5EF4-FFF2-40B4-BE49-F238E27FC236}">
                <a16:creationId xmlns:a16="http://schemas.microsoft.com/office/drawing/2014/main" id="{DE1B9929-9DD5-430C-8C48-9AF3C39F1C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134598">
            <a:off x="9479626" y="4179622"/>
            <a:ext cx="734842" cy="5337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 descr="Venus - Free miscellaneous icons">
            <a:extLst>
              <a:ext uri="{FF2B5EF4-FFF2-40B4-BE49-F238E27FC236}">
                <a16:creationId xmlns:a16="http://schemas.microsoft.com/office/drawing/2014/main" id="{8F96A599-8CAD-59BD-2C45-20FE654D6F6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2068" y="3512416"/>
            <a:ext cx="436322" cy="4442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655839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8F0BC2-7BC4-2BD1-A57D-CCEC3EA336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B20B53-19B6-6AB2-67E3-10066029C3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455" y="1399310"/>
            <a:ext cx="6156907" cy="5264726"/>
          </a:xfrm>
        </p:spPr>
        <p:txBody>
          <a:bodyPr>
            <a:normAutofit/>
          </a:bodyPr>
          <a:lstStyle/>
          <a:p>
            <a:r>
              <a:rPr lang="en-GB"/>
              <a:t>EnVision is at advanced stage – VERVE can’t add risk!</a:t>
            </a:r>
          </a:p>
          <a:p>
            <a:pPr lvl="1">
              <a:lnSpc>
                <a:spcPct val="110000"/>
              </a:lnSpc>
            </a:pPr>
            <a:r>
              <a:rPr lang="en-GB"/>
              <a:t>designing VERVE for very low data-rate link through EnVision; minimal mass (comparable to uncertainty in propellant mass of EnVision)</a:t>
            </a:r>
          </a:p>
          <a:p>
            <a:pPr>
              <a:lnSpc>
                <a:spcPct val="110000"/>
              </a:lnSpc>
            </a:pPr>
            <a:r>
              <a:rPr lang="en-GB"/>
              <a:t>mission responding to science developments since 2020 </a:t>
            </a:r>
          </a:p>
          <a:p>
            <a:r>
              <a:rPr lang="en-GB"/>
              <a:t>VERVE can do unique science</a:t>
            </a:r>
          </a:p>
          <a:p>
            <a:pPr lvl="1"/>
            <a:r>
              <a:rPr lang="en-GB"/>
              <a:t>complements efforts at life-detection with Venus probes </a:t>
            </a:r>
          </a:p>
          <a:p>
            <a:pPr marL="0" indent="0">
              <a:lnSpc>
                <a:spcPct val="110000"/>
              </a:lnSpc>
              <a:buNone/>
            </a:pPr>
            <a:endParaRPr lang="en-GB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AA2FB78D-D10A-32EE-EED5-324E1B2DC5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7870" y="365126"/>
            <a:ext cx="3333075" cy="2343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A530C86-981E-12EC-10B9-DE58F7F44713}"/>
              </a:ext>
            </a:extLst>
          </p:cNvPr>
          <p:cNvSpPr txBox="1"/>
          <p:nvPr/>
        </p:nvSpPr>
        <p:spPr>
          <a:xfrm>
            <a:off x="8646642" y="1901172"/>
            <a:ext cx="9541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i="1">
                <a:solidFill>
                  <a:srgbClr val="FF0000"/>
                </a:solidFill>
              </a:rPr>
              <a:t>???</a:t>
            </a:r>
            <a:endParaRPr lang="en-GB" i="1">
              <a:solidFill>
                <a:srgbClr val="FF0000"/>
              </a:solidFill>
            </a:endParaRPr>
          </a:p>
        </p:txBody>
      </p:sp>
      <p:pic>
        <p:nvPicPr>
          <p:cNvPr id="5124" name="Picture 4" descr="undefined">
            <a:extLst>
              <a:ext uri="{FF2B5EF4-FFF2-40B4-BE49-F238E27FC236}">
                <a16:creationId xmlns:a16="http://schemas.microsoft.com/office/drawing/2014/main" id="{78F20E27-D843-1A5F-AFA5-162E86B88D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0065" y="3503574"/>
            <a:ext cx="4001494" cy="3201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2FEA005-D49F-506B-65D9-F38CEC37A664}"/>
              </a:ext>
            </a:extLst>
          </p:cNvPr>
          <p:cNvSpPr txBox="1"/>
          <p:nvPr/>
        </p:nvSpPr>
        <p:spPr>
          <a:xfrm rot="16200000">
            <a:off x="10454987" y="5889891"/>
            <a:ext cx="1247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>
                <a:solidFill>
                  <a:schemeClr val="bg1">
                    <a:lumMod val="65000"/>
                  </a:schemeClr>
                </a:solidFill>
              </a:rPr>
              <a:t>RocketLab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70BF6AA-4D02-81FB-886C-50D4F19D67CE}"/>
              </a:ext>
            </a:extLst>
          </p:cNvPr>
          <p:cNvSpPr txBox="1"/>
          <p:nvPr/>
        </p:nvSpPr>
        <p:spPr>
          <a:xfrm>
            <a:off x="6867790" y="3049366"/>
            <a:ext cx="29999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>
                <a:solidFill>
                  <a:srgbClr val="FF0000"/>
                </a:solidFill>
              </a:rPr>
              <a:t>Venus Life Finder </a:t>
            </a:r>
            <a:endParaRPr lang="en-GB" sz="12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80150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606</TotalTime>
  <Words>311</Words>
  <Application>Microsoft Office PowerPoint</Application>
  <PresentationFormat>Widescreen</PresentationFormat>
  <Paragraphs>42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Aptos</vt:lpstr>
      <vt:lpstr>Aptos Display</vt:lpstr>
      <vt:lpstr>Arial</vt:lpstr>
      <vt:lpstr>Metropolis</vt:lpstr>
      <vt:lpstr>Symbol</vt:lpstr>
      <vt:lpstr>Office Theme</vt:lpstr>
      <vt:lpstr>VERVE - a proposal for an ESA mini-Fast mission to Venus </vt:lpstr>
      <vt:lpstr>PowerPoint Presentation</vt:lpstr>
      <vt:lpstr>target gases</vt:lpstr>
      <vt:lpstr>why the submillimetre?</vt:lpstr>
      <vt:lpstr>how to do rapid response science?</vt:lpstr>
      <vt:lpstr>concept</vt:lpstr>
      <vt:lpstr>challenges?</vt:lpstr>
      <vt:lpstr>mission design</vt:lpstr>
      <vt:lpstr>conclusions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Jane Greaves</dc:creator>
  <cp:lastModifiedBy>Jane Greaves</cp:lastModifiedBy>
  <cp:revision>5</cp:revision>
  <dcterms:created xsi:type="dcterms:W3CDTF">2024-09-02T08:40:15Z</dcterms:created>
  <dcterms:modified xsi:type="dcterms:W3CDTF">2025-07-03T17:14:00Z</dcterms:modified>
</cp:coreProperties>
</file>